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3030202020304" pitchFamily="34" charset="0"/>
      <p:regular r:id="rId18"/>
    </p:embeddedFont>
    <p:embeddedFont>
      <p:font typeface="Gadugi" panose="020B0502040204020203" pitchFamily="34"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071" autoAdjust="0"/>
    <p:restoredTop sz="73175" autoAdjust="0"/>
  </p:normalViewPr>
  <p:slideViewPr>
    <p:cSldViewPr>
      <p:cViewPr varScale="1">
        <p:scale>
          <a:sx n="45" d="100"/>
          <a:sy n="45" d="100"/>
        </p:scale>
        <p:origin x="216" y="10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05.03.2024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Hello and welcome, my name is </a:t>
            </a:r>
            <a:r>
              <a:rPr lang="en-US" dirty="0" err="1"/>
              <a:t>Maudy</a:t>
            </a:r>
            <a:r>
              <a:rPr lang="en-US" dirty="0"/>
              <a:t> and today I will be presenting to you the results of the Data Analytics task.</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animals and science are the two most popular categories, suggesting that users like "real-life" and "factual" content</a:t>
            </a:r>
          </a:p>
          <a:p>
            <a:pPr lvl="0"/>
            <a:endParaRPr lang="en-US" dirty="0"/>
          </a:p>
          <a:p>
            <a:pPr lvl="0"/>
            <a:r>
              <a:rPr lang="en-US" dirty="0"/>
              <a:t>- We also found that food was a common theme amongst popular content and the most popular food category was healthy eating. This could be a signal to show the types of people that are using your platform, and you could use this insight to boost engagement even further. For example, you could run a campaign with content focused on this category or work with healthy eating brands to promote content.</a:t>
            </a:r>
          </a:p>
          <a:p>
            <a:pPr lvl="0"/>
            <a:endParaRPr lang="en-US" dirty="0"/>
          </a:p>
          <a:p>
            <a:pPr lvl="0"/>
            <a:r>
              <a:rPr lang="en-US" dirty="0"/>
              <a:t>- As much as this analysis was insightful, we are ready to take it to the next stage and we have the expertise within Accenture to help you realize these kinds of insights in production across your organization and in real-time. We would love to help you with this.</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very much for listening, please feel free to ask any questions that you may have!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 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 important results and I will present them as a series of insights and </a:t>
            </a:r>
            <a:r>
              <a:rPr lang="en-US" dirty="0" err="1"/>
              <a:t>visualizatio's</a:t>
            </a:r>
            <a:r>
              <a:rPr lang="en-US" dirty="0"/>
              <a:t> from our analysis.</a:t>
            </a:r>
          </a:p>
          <a:p>
            <a:pPr lvl="0"/>
            <a:endParaRPr lang="en-US" dirty="0"/>
          </a:p>
          <a:p>
            <a:pPr lvl="0"/>
            <a:r>
              <a:rPr lang="en-US" dirty="0"/>
              <a:t>To wrap up, I will summarize and open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36 500 000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principal has worked with the worlds biggest clients on solving their data problems and was heavily involved in the data engineering side of this project.</a:t>
            </a:r>
          </a:p>
          <a:p>
            <a:pPr lvl="0"/>
            <a:endParaRPr lang="en-US" dirty="0"/>
          </a:p>
          <a:p>
            <a:pPr lvl="0"/>
            <a:r>
              <a:rPr lang="en-US" dirty="0"/>
              <a:t>And finally myself, </a:t>
            </a:r>
            <a:r>
              <a:rPr lang="en-US" dirty="0" err="1"/>
              <a:t>Maudy</a:t>
            </a:r>
            <a:r>
              <a:rPr lang="en-US" dirty="0"/>
              <a:t>, who was solely responsible for taking leadership guidance and delivering high quality insights from the raw datasets and turning these into business decisions.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cleaning - after understanding your business, we then cleaned the available datasets and thought about what an ideal dataset should look like for this problem.</a:t>
            </a:r>
          </a:p>
          <a:p>
            <a:pPr lvl="0"/>
            <a:r>
              <a:rPr lang="en-US" dirty="0"/>
              <a:t>3. Data modelling - After ensuring the data was clean for analysis, we needed to process and model this data into a dataset that can precisely answer the business questions and produce the results needed.</a:t>
            </a:r>
          </a:p>
          <a:p>
            <a:pPr lvl="0"/>
            <a:r>
              <a:rPr lang="en-US" dirty="0"/>
              <a:t>4. Data analysis -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were 1897 reactions from just the animal category alone! People obviously really like animals!</a:t>
            </a:r>
          </a:p>
          <a:p>
            <a:pPr lvl="0"/>
            <a:endParaRPr lang="en-US" dirty="0"/>
          </a:p>
          <a:p>
            <a:pPr lvl="0"/>
            <a:r>
              <a:rPr lang="en-US" dirty="0"/>
              <a:t>And also the most common month for users to post within was January. This aligns with seasonal trends of social media users that feel the need to reconnect with people after calendar events such as Christmas.</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food in descending order.</a:t>
            </a:r>
          </a:p>
          <a:p>
            <a:pPr lvl="0"/>
            <a:endParaRPr lang="en-US" dirty="0"/>
          </a:p>
          <a:p>
            <a:pPr lvl="0"/>
            <a:r>
              <a:rPr lang="en-US" dirty="0"/>
              <a:t>Animals had an aggregate popularity score of around </a:t>
            </a:r>
            <a:r>
              <a:rPr lang="en-ID" b="0" i="0" dirty="0">
                <a:solidFill>
                  <a:srgbClr val="FFFFFF"/>
                </a:solidFill>
                <a:effectLst/>
                <a:latin typeface="Menlo" panose="020B0609030804020204" pitchFamily="49" charset="0"/>
              </a:rPr>
              <a:t>1897</a:t>
            </a:r>
            <a:r>
              <a:rPr lang="en-US" dirty="0"/>
              <a:t>. It is very interesting to see both food and healthy eating within the top 5, it really shows that food is a highly engaging content category. Healthy eating ranks slightly higher than food, so perhaps your user base may be skewed towards healthy eaters and health-conscious people.  </a:t>
            </a:r>
          </a:p>
          <a:p>
            <a:pPr lvl="0"/>
            <a:endParaRPr lang="en-US" dirty="0"/>
          </a:p>
          <a:p>
            <a:pPr lvl="0"/>
            <a:r>
              <a:rPr lang="en-US" dirty="0"/>
              <a:t>Finally, its also interesting to see science and technology too. This may suggest that people enjoy consuming factual content and snippets of content that they can learn something from.</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05.03.2024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the share of each category, however, the difference between the 1st most popular, animals and the 2nd most popular, science, is the largest gap equal to 1.1%.</a:t>
            </a:r>
          </a:p>
          <a:p>
            <a:pPr lvl="0"/>
            <a:endParaRPr lang="en-US" dirty="0"/>
          </a:p>
          <a:p>
            <a:pPr lvl="0"/>
            <a:r>
              <a:rPr lang="en-US" dirty="0"/>
              <a:t>In business terms, this could suggest that the most popular category, animals, is tailing away from the rest of the categories and may continue to get more and more popular. To avoid an issue where 1 content category consumes the entire platform, it will be important for you to ensure that any algorithms used to govern the content on the platform gives a fair balance to the content categories.</a:t>
            </a:r>
          </a:p>
          <a:p>
            <a:pPr lvl="0"/>
            <a:endParaRPr lang="en-US" dirty="0"/>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3/5/24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3/5/24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3/5/24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3/5/24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3/5/24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3/5/24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1.jpe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a:t>
            </a:r>
          </a:p>
          <a:p>
            <a:pPr algn="ctr">
              <a:lnSpc>
                <a:spcPts val="11059"/>
              </a:lnSpc>
            </a:pPr>
            <a:r>
              <a:rPr lang="en-US" sz="10533" spc="-105" dirty="0">
                <a:solidFill>
                  <a:srgbClr val="FFFFFF"/>
                </a:solidFill>
                <a:latin typeface="Graphik Regular" panose="020B0503030202060203" pitchFamily="34" charset="0"/>
              </a:rPr>
              <a:t>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6" name="Group 7">
            <a:extLst>
              <a:ext uri="{FF2B5EF4-FFF2-40B4-BE49-F238E27FC236}">
                <a16:creationId xmlns:a16="http://schemas.microsoft.com/office/drawing/2014/main" id="{07393BC3-D40C-F344-A093-AEEFA0594C5B}"/>
              </a:ext>
            </a:extLst>
          </p:cNvPr>
          <p:cNvGrpSpPr/>
          <p:nvPr/>
        </p:nvGrpSpPr>
        <p:grpSpPr>
          <a:xfrm>
            <a:off x="11581833" y="3851899"/>
            <a:ext cx="5677467" cy="2600849"/>
            <a:chOff x="0" y="-47625"/>
            <a:chExt cx="7569956" cy="3467798"/>
          </a:xfrm>
        </p:grpSpPr>
        <p:sp>
          <p:nvSpPr>
            <p:cNvPr id="27" name="TextBox 8">
              <a:extLst>
                <a:ext uri="{FF2B5EF4-FFF2-40B4-BE49-F238E27FC236}">
                  <a16:creationId xmlns:a16="http://schemas.microsoft.com/office/drawing/2014/main" id="{38B47351-F81B-B04E-95D3-31520B3AF512}"/>
                </a:ext>
              </a:extLst>
            </p:cNvPr>
            <p:cNvSpPr txBox="1"/>
            <p:nvPr/>
          </p:nvSpPr>
          <p:spPr>
            <a:xfrm>
              <a:off x="0" y="691990"/>
              <a:ext cx="7569956" cy="2728183"/>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Food is a common theme with the top 5 categories with "Healthy Eating" ranking the highest. This may give an indication to the audience within your user base. You could use this insight to create a campaign and work with healthy eating brands to boost user engagement.</a:t>
              </a:r>
            </a:p>
          </p:txBody>
        </p:sp>
        <p:sp>
          <p:nvSpPr>
            <p:cNvPr id="28" name="TextBox 9">
              <a:extLst>
                <a:ext uri="{FF2B5EF4-FFF2-40B4-BE49-F238E27FC236}">
                  <a16:creationId xmlns:a16="http://schemas.microsoft.com/office/drawing/2014/main" id="{C083E8A2-BE64-F749-8F31-CFA827AEF698}"/>
                </a:ext>
              </a:extLst>
            </p:cNvPr>
            <p:cNvSpPr txBox="1"/>
            <p:nvPr/>
          </p:nvSpPr>
          <p:spPr>
            <a:xfrm>
              <a:off x="0" y="-47625"/>
              <a:ext cx="7569956" cy="453201"/>
            </a:xfrm>
            <a:prstGeom prst="rect">
              <a:avLst/>
            </a:prstGeom>
          </p:spPr>
          <p:txBody>
            <a:bodyPr lIns="0" tIns="0" rIns="0" bIns="0" rtlCol="0" anchor="t">
              <a:spAutoFit/>
            </a:bodyPr>
            <a:lstStyle/>
            <a:p>
              <a:pPr>
                <a:lnSpc>
                  <a:spcPts val="2940"/>
                </a:lnSpc>
              </a:pPr>
              <a:r>
                <a:rPr lang="en-US" sz="2100" spc="-21">
                  <a:latin typeface="Gadugi" panose="020B0502040204020203" pitchFamily="34" charset="0"/>
                  <a:ea typeface="Gadugi" panose="020B0502040204020203" pitchFamily="34" charset="0"/>
                </a:rPr>
                <a:t>INSIGHT</a:t>
              </a:r>
            </a:p>
          </p:txBody>
        </p:sp>
      </p:grpSp>
      <p:grpSp>
        <p:nvGrpSpPr>
          <p:cNvPr id="29" name="Group 11">
            <a:extLst>
              <a:ext uri="{FF2B5EF4-FFF2-40B4-BE49-F238E27FC236}">
                <a16:creationId xmlns:a16="http://schemas.microsoft.com/office/drawing/2014/main" id="{1897C48C-9998-5145-B357-0105EFCBC104}"/>
              </a:ext>
            </a:extLst>
          </p:cNvPr>
          <p:cNvGrpSpPr/>
          <p:nvPr/>
        </p:nvGrpSpPr>
        <p:grpSpPr>
          <a:xfrm>
            <a:off x="11581833" y="1580430"/>
            <a:ext cx="5677467" cy="1593457"/>
            <a:chOff x="0" y="-47625"/>
            <a:chExt cx="7569956" cy="2124610"/>
          </a:xfrm>
        </p:grpSpPr>
        <p:sp>
          <p:nvSpPr>
            <p:cNvPr id="30" name="TextBox 12">
              <a:extLst>
                <a:ext uri="{FF2B5EF4-FFF2-40B4-BE49-F238E27FC236}">
                  <a16:creationId xmlns:a16="http://schemas.microsoft.com/office/drawing/2014/main" id="{827107CD-5BAF-3C40-9B93-F3A8C1284BA4}"/>
                </a:ext>
              </a:extLst>
            </p:cNvPr>
            <p:cNvSpPr txBox="1"/>
            <p:nvPr/>
          </p:nvSpPr>
          <p:spPr>
            <a:xfrm>
              <a:off x="0" y="691990"/>
              <a:ext cx="7569956" cy="1384995"/>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Animals and science are the two most popular categories of content, showing that people enjoy "real-life" and "factual" content the most.</a:t>
              </a:r>
            </a:p>
          </p:txBody>
        </p:sp>
        <p:sp>
          <p:nvSpPr>
            <p:cNvPr id="31" name="TextBox 13">
              <a:extLst>
                <a:ext uri="{FF2B5EF4-FFF2-40B4-BE49-F238E27FC236}">
                  <a16:creationId xmlns:a16="http://schemas.microsoft.com/office/drawing/2014/main" id="{6CD55543-485B-4544-8047-8C68079706C5}"/>
                </a:ext>
              </a:extLst>
            </p:cNvPr>
            <p:cNvSpPr txBox="1"/>
            <p:nvPr/>
          </p:nvSpPr>
          <p:spPr>
            <a:xfrm>
              <a:off x="0" y="-47625"/>
              <a:ext cx="7569956" cy="453201"/>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ANALYSIS</a:t>
              </a:r>
            </a:p>
          </p:txBody>
        </p:sp>
      </p:grpSp>
      <p:sp>
        <p:nvSpPr>
          <p:cNvPr id="32" name="TextBox 15">
            <a:extLst>
              <a:ext uri="{FF2B5EF4-FFF2-40B4-BE49-F238E27FC236}">
                <a16:creationId xmlns:a16="http://schemas.microsoft.com/office/drawing/2014/main" id="{88BD22B1-C053-8F45-B27B-D14847F16668}"/>
              </a:ext>
            </a:extLst>
          </p:cNvPr>
          <p:cNvSpPr txBox="1"/>
          <p:nvPr/>
        </p:nvSpPr>
        <p:spPr>
          <a:xfrm>
            <a:off x="11581833" y="7519579"/>
            <a:ext cx="5677467" cy="1362809"/>
          </a:xfrm>
          <a:prstGeom prst="rect">
            <a:avLst/>
          </a:prstGeom>
        </p:spPr>
        <p:txBody>
          <a:bodyPr lIns="0" tIns="0" rIns="0" bIns="0" rtlCol="0" anchor="t">
            <a:spAutoFit/>
          </a:bodyPr>
          <a:lstStyle/>
          <a:p>
            <a:pPr>
              <a:lnSpc>
                <a:spcPts val="2660"/>
              </a:lnSpc>
            </a:pPr>
            <a:r>
              <a:rPr lang="en-US" sz="1900" spc="-19" dirty="0">
                <a:latin typeface="Gadugi" panose="020B0502040204020203" pitchFamily="34" charset="0"/>
                <a:ea typeface="Gadugi" panose="020B0502040204020203" pitchFamily="34" charset="0"/>
              </a:rPr>
              <a:t>This ad-hoc analysis is insightful, but it's time to take this analysis into large scale production for real-time understanding of your business. We can show you how to do this.   </a:t>
            </a:r>
          </a:p>
        </p:txBody>
      </p:sp>
      <p:sp>
        <p:nvSpPr>
          <p:cNvPr id="33" name="TextBox 16">
            <a:extLst>
              <a:ext uri="{FF2B5EF4-FFF2-40B4-BE49-F238E27FC236}">
                <a16:creationId xmlns:a16="http://schemas.microsoft.com/office/drawing/2014/main" id="{49BC2988-FC46-864A-B354-8EA242A9A31B}"/>
              </a:ext>
            </a:extLst>
          </p:cNvPr>
          <p:cNvSpPr txBox="1"/>
          <p:nvPr/>
        </p:nvSpPr>
        <p:spPr>
          <a:xfrm>
            <a:off x="11581833" y="6964868"/>
            <a:ext cx="5677467" cy="344646"/>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NEXT STEPS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9A6C43B7-8B03-2345-BEE6-DF86FFD0760B}"/>
              </a:ext>
            </a:extLst>
          </p:cNvPr>
          <p:cNvSpPr txBox="1"/>
          <p:nvPr/>
        </p:nvSpPr>
        <p:spPr>
          <a:xfrm>
            <a:off x="9136113" y="3181647"/>
            <a:ext cx="6453905" cy="3693319"/>
          </a:xfrm>
          <a:prstGeom prst="rect">
            <a:avLst/>
          </a:prstGeom>
          <a:noFill/>
        </p:spPr>
        <p:txBody>
          <a:bodyPr wrap="square" rtlCol="0">
            <a:spAutoFit/>
          </a:bodyPr>
          <a:lstStyle/>
          <a:p>
            <a:pPr algn="just"/>
            <a:r>
              <a:rPr lang="en-ID" dirty="0">
                <a:solidFill>
                  <a:srgbClr val="000000"/>
                </a:solidFill>
                <a:effectLst/>
                <a:latin typeface="Arial" panose="020B0604020202020204" pitchFamily="34" charset="0"/>
              </a:rPr>
              <a:t>Over the past 5 years, Social Buzz has reached over 500 million active users each month.</a:t>
            </a:r>
          </a:p>
          <a:p>
            <a:pPr algn="just"/>
            <a:endParaRPr lang="en-ID" dirty="0">
              <a:solidFill>
                <a:srgbClr val="000000"/>
              </a:solidFill>
              <a:effectLst/>
              <a:latin typeface="Arial" panose="020B0604020202020204" pitchFamily="34" charset="0"/>
            </a:endParaRPr>
          </a:p>
          <a:p>
            <a:pPr algn="just"/>
            <a:r>
              <a:rPr lang="en-ID" dirty="0">
                <a:solidFill>
                  <a:srgbClr val="000000"/>
                </a:solidFill>
                <a:effectLst/>
                <a:latin typeface="Arial" panose="020B0604020202020204" pitchFamily="34" charset="0"/>
              </a:rPr>
              <a:t>They have scaled quicker than anticipated and need the help of an advisory firm to oversee</a:t>
            </a:r>
          </a:p>
          <a:p>
            <a:pPr algn="just"/>
            <a:r>
              <a:rPr lang="en-ID" dirty="0">
                <a:solidFill>
                  <a:srgbClr val="000000"/>
                </a:solidFill>
                <a:effectLst/>
                <a:latin typeface="Arial" panose="020B0604020202020204" pitchFamily="34" charset="0"/>
              </a:rPr>
              <a:t>their scaling process effectively.</a:t>
            </a:r>
          </a:p>
          <a:p>
            <a:pPr algn="just"/>
            <a:endParaRPr lang="en-ID" dirty="0">
              <a:solidFill>
                <a:srgbClr val="000000"/>
              </a:solidFill>
              <a:effectLst/>
              <a:latin typeface="Arial" panose="020B0604020202020204" pitchFamily="34" charset="0"/>
            </a:endParaRPr>
          </a:p>
          <a:p>
            <a:pPr algn="just"/>
            <a:r>
              <a:rPr lang="en-ID" dirty="0">
                <a:solidFill>
                  <a:srgbClr val="000000"/>
                </a:solidFill>
                <a:effectLst/>
                <a:latin typeface="Arial" panose="020B0604020202020204" pitchFamily="34" charset="0"/>
              </a:rPr>
              <a:t>They are expecting the following:</a:t>
            </a:r>
          </a:p>
          <a:p>
            <a:pPr marL="285750" indent="-285750" algn="just">
              <a:buFont typeface="Arial" panose="020B0604020202020204" pitchFamily="34" charset="0"/>
              <a:buChar char="•"/>
            </a:pPr>
            <a:r>
              <a:rPr lang="en-ID" dirty="0">
                <a:solidFill>
                  <a:srgbClr val="000000"/>
                </a:solidFill>
                <a:effectLst/>
                <a:latin typeface="Arial" panose="020B0604020202020204" pitchFamily="34" charset="0"/>
              </a:rPr>
              <a:t>An audit of their big data practice</a:t>
            </a:r>
          </a:p>
          <a:p>
            <a:pPr marL="285750" indent="-285750" algn="just">
              <a:buFont typeface="Arial" panose="020B0604020202020204" pitchFamily="34" charset="0"/>
              <a:buChar char="•"/>
            </a:pPr>
            <a:r>
              <a:rPr lang="en-ID" dirty="0">
                <a:solidFill>
                  <a:srgbClr val="000000"/>
                </a:solidFill>
                <a:effectLst/>
                <a:latin typeface="Arial" panose="020B0604020202020204" pitchFamily="34" charset="0"/>
              </a:rPr>
              <a:t>Recommendations for a successful IPO</a:t>
            </a:r>
          </a:p>
          <a:p>
            <a:pPr marL="285750" indent="-285750" algn="just">
              <a:buFont typeface="Arial" panose="020B0604020202020204" pitchFamily="34" charset="0"/>
              <a:buChar char="•"/>
            </a:pPr>
            <a:r>
              <a:rPr lang="en-ID" dirty="0">
                <a:solidFill>
                  <a:srgbClr val="000000"/>
                </a:solidFill>
                <a:effectLst/>
                <a:latin typeface="Arial" panose="020B0604020202020204" pitchFamily="34" charset="0"/>
              </a:rPr>
              <a:t>An analysis of their content categories that highlights the top 5 categories with the largest aggregate popularity</a:t>
            </a:r>
          </a:p>
          <a:p>
            <a:pPr algn="just"/>
            <a:endParaRPr lang="en-ID" dirty="0">
              <a:solidFill>
                <a:srgbClr val="000000"/>
              </a:solidFill>
              <a:effectLst/>
              <a:latin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latin typeface="Graphik Regular" panose="020B0503030202060203" pitchFamily="34" charset="0"/>
              </a:rPr>
              <a:t>Problem</a:t>
            </a:r>
          </a:p>
        </p:txBody>
      </p:sp>
      <p:sp>
        <p:nvSpPr>
          <p:cNvPr id="22" name="TextBox 21">
            <a:extLst>
              <a:ext uri="{FF2B5EF4-FFF2-40B4-BE49-F238E27FC236}">
                <a16:creationId xmlns:a16="http://schemas.microsoft.com/office/drawing/2014/main" id="{99A86A42-3D1A-3D44-AB75-5D061A81A18C}"/>
              </a:ext>
            </a:extLst>
          </p:cNvPr>
          <p:cNvSpPr txBox="1"/>
          <p:nvPr/>
        </p:nvSpPr>
        <p:spPr>
          <a:xfrm>
            <a:off x="2943905" y="5069506"/>
            <a:ext cx="6683149" cy="3693319"/>
          </a:xfrm>
          <a:prstGeom prst="rect">
            <a:avLst/>
          </a:prstGeom>
          <a:noFill/>
        </p:spPr>
        <p:txBody>
          <a:bodyPr wrap="square" rtlCol="0">
            <a:spAutoFit/>
          </a:bodyPr>
          <a:lstStyle/>
          <a:p>
            <a:pPr marL="342900" indent="-342900">
              <a:buFont typeface="+mj-lt"/>
              <a:buAutoNum type="arabicPeriod"/>
            </a:pPr>
            <a:r>
              <a:rPr lang="en-ID" dirty="0">
                <a:solidFill>
                  <a:srgbClr val="000000"/>
                </a:solidFill>
                <a:effectLst/>
                <a:latin typeface="Arial" panose="020B0604020202020204" pitchFamily="34" charset="0"/>
              </a:rPr>
              <a:t>They are looking to complete an IPO by the end of next year and need guidance to ensure that this goes smoothly.</a:t>
            </a:r>
          </a:p>
          <a:p>
            <a:pPr marL="342900" indent="-342900">
              <a:buFont typeface="+mj-lt"/>
              <a:buAutoNum type="arabicPeriod"/>
            </a:pPr>
            <a:endParaRPr lang="en-ID" dirty="0">
              <a:solidFill>
                <a:srgbClr val="000000"/>
              </a:solidFill>
              <a:latin typeface="Arial" panose="020B0604020202020204" pitchFamily="34" charset="0"/>
            </a:endParaRPr>
          </a:p>
          <a:p>
            <a:pPr marL="342900" indent="-342900">
              <a:buFont typeface="+mj-lt"/>
              <a:buAutoNum type="arabicPeriod"/>
            </a:pPr>
            <a:r>
              <a:rPr lang="en-ID" dirty="0">
                <a:solidFill>
                  <a:srgbClr val="000000"/>
                </a:solidFill>
                <a:effectLst/>
                <a:latin typeface="Arial" panose="020B0604020202020204" pitchFamily="34" charset="0"/>
              </a:rPr>
              <a:t>They are still a small company and do not have the resources to manage the scale that they are currently at. They could hire more people, but they want an experienced practice to help instead.</a:t>
            </a:r>
          </a:p>
          <a:p>
            <a:pPr marL="342900" indent="-342900">
              <a:buFont typeface="+mj-lt"/>
              <a:buAutoNum type="arabicPeriod"/>
            </a:pPr>
            <a:endParaRPr lang="en-ID" dirty="0">
              <a:solidFill>
                <a:srgbClr val="000000"/>
              </a:solidFill>
              <a:latin typeface="Arial" panose="020B0604020202020204" pitchFamily="34" charset="0"/>
            </a:endParaRPr>
          </a:p>
          <a:p>
            <a:pPr marL="342900" indent="-342900">
              <a:buFont typeface="+mj-lt"/>
              <a:buAutoNum type="arabicPeriod"/>
            </a:pPr>
            <a:r>
              <a:rPr lang="en-ID" dirty="0">
                <a:solidFill>
                  <a:srgbClr val="000000"/>
                </a:solidFill>
                <a:effectLst/>
                <a:latin typeface="Arial" panose="020B0604020202020204" pitchFamily="34" charset="0"/>
              </a:rPr>
              <a:t>They want to learn data best practices from a large corporation. Due to the nature of their business, they have a massive amount of data so they are keen on understanding how the world's biggest companies manage the challenges of big 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43639" y="964779"/>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grpSp>
        <p:nvGrpSpPr>
          <p:cNvPr id="32" name="Group 18">
            <a:extLst>
              <a:ext uri="{FF2B5EF4-FFF2-40B4-BE49-F238E27FC236}">
                <a16:creationId xmlns:a16="http://schemas.microsoft.com/office/drawing/2014/main" id="{6CEE7271-DA92-F148-98C9-FDA50B36A3FF}"/>
              </a:ext>
            </a:extLst>
          </p:cNvPr>
          <p:cNvGrpSpPr>
            <a:grpSpLocks noChangeAspect="1"/>
          </p:cNvGrpSpPr>
          <p:nvPr/>
        </p:nvGrpSpPr>
        <p:grpSpPr>
          <a:xfrm>
            <a:off x="11411515" y="6850721"/>
            <a:ext cx="2174041" cy="2165548"/>
            <a:chOff x="0" y="0"/>
            <a:chExt cx="6502400" cy="6477000"/>
          </a:xfrm>
        </p:grpSpPr>
        <p:sp>
          <p:nvSpPr>
            <p:cNvPr id="33" name="Freeform 19">
              <a:extLst>
                <a:ext uri="{FF2B5EF4-FFF2-40B4-BE49-F238E27FC236}">
                  <a16:creationId xmlns:a16="http://schemas.microsoft.com/office/drawing/2014/main" id="{E90034A1-099A-F04F-B625-496D07D5CA19}"/>
                </a:ext>
              </a:extLst>
            </p:cNvPr>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36837" t="-28774" r="-84967" b="-86469"/>
              </a:stretch>
            </a:blipFill>
            <a:ln>
              <a:solidFill>
                <a:srgbClr val="00BAFF"/>
              </a:solidFill>
            </a:ln>
          </p:spPr>
          <p:txBody>
            <a:bodyPr/>
            <a:lstStyle/>
            <a:p>
              <a:endParaRPr lang="en-AU" dirty="0"/>
            </a:p>
          </p:txBody>
        </p:sp>
        <p:sp>
          <p:nvSpPr>
            <p:cNvPr id="34" name="Freeform 20">
              <a:extLst>
                <a:ext uri="{FF2B5EF4-FFF2-40B4-BE49-F238E27FC236}">
                  <a16:creationId xmlns:a16="http://schemas.microsoft.com/office/drawing/2014/main" id="{7C31CEE7-7082-AD4D-AB70-AD5E15039469}"/>
                </a:ext>
              </a:extLst>
            </p:cNvPr>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35" name="Group 32">
            <a:extLst>
              <a:ext uri="{FF2B5EF4-FFF2-40B4-BE49-F238E27FC236}">
                <a16:creationId xmlns:a16="http://schemas.microsoft.com/office/drawing/2014/main" id="{B424F0F3-8F9D-4541-A602-FD180291F922}"/>
              </a:ext>
            </a:extLst>
          </p:cNvPr>
          <p:cNvGrpSpPr/>
          <p:nvPr/>
        </p:nvGrpSpPr>
        <p:grpSpPr>
          <a:xfrm>
            <a:off x="14510148" y="1621508"/>
            <a:ext cx="2616047" cy="1151958"/>
            <a:chOff x="0" y="-47625"/>
            <a:chExt cx="3488063" cy="1535945"/>
          </a:xfrm>
        </p:grpSpPr>
        <p:sp>
          <p:nvSpPr>
            <p:cNvPr id="36" name="TextBox 33">
              <a:extLst>
                <a:ext uri="{FF2B5EF4-FFF2-40B4-BE49-F238E27FC236}">
                  <a16:creationId xmlns:a16="http://schemas.microsoft.com/office/drawing/2014/main" id="{14C79E57-1A93-5E4F-9F60-3677842B3D61}"/>
                </a:ext>
              </a:extLst>
            </p:cNvPr>
            <p:cNvSpPr txBox="1"/>
            <p:nvPr/>
          </p:nvSpPr>
          <p:spPr>
            <a:xfrm>
              <a:off x="0" y="564990"/>
              <a:ext cx="3488063" cy="923330"/>
            </a:xfrm>
            <a:prstGeom prst="rect">
              <a:avLst/>
            </a:prstGeom>
          </p:spPr>
          <p:txBody>
            <a:bodyPr lIns="0" tIns="0" rIns="0" bIns="0" rtlCol="0" anchor="t">
              <a:spAutoFit/>
            </a:bodyPr>
            <a:lstStyle/>
            <a:p>
              <a:pPr>
                <a:lnSpc>
                  <a:spcPts val="2660"/>
                </a:lnSpc>
              </a:pPr>
              <a:r>
                <a:rPr lang="en-US" sz="1900" spc="-19">
                  <a:latin typeface="Gadugi" panose="020B0502040204020203" pitchFamily="34" charset="0"/>
                  <a:ea typeface="Gadugi" panose="020B0502040204020203" pitchFamily="34" charset="0"/>
                </a:rPr>
                <a:t>Chief Technology Architect</a:t>
              </a:r>
            </a:p>
          </p:txBody>
        </p:sp>
        <p:sp>
          <p:nvSpPr>
            <p:cNvPr id="37" name="TextBox 34">
              <a:extLst>
                <a:ext uri="{FF2B5EF4-FFF2-40B4-BE49-F238E27FC236}">
                  <a16:creationId xmlns:a16="http://schemas.microsoft.com/office/drawing/2014/main" id="{9C5C3E8F-2916-1643-A3EE-E82A96ED4F59}"/>
                </a:ext>
              </a:extLst>
            </p:cNvPr>
            <p:cNvSpPr txBox="1"/>
            <p:nvPr/>
          </p:nvSpPr>
          <p:spPr>
            <a:xfrm>
              <a:off x="0" y="-47625"/>
              <a:ext cx="3488063" cy="495863"/>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ANDREW FLEMING</a:t>
              </a:r>
            </a:p>
          </p:txBody>
        </p:sp>
      </p:grpSp>
      <p:grpSp>
        <p:nvGrpSpPr>
          <p:cNvPr id="38" name="Group 35">
            <a:extLst>
              <a:ext uri="{FF2B5EF4-FFF2-40B4-BE49-F238E27FC236}">
                <a16:creationId xmlns:a16="http://schemas.microsoft.com/office/drawing/2014/main" id="{72919C7B-6A6D-4A46-B759-943211F2287F}"/>
              </a:ext>
            </a:extLst>
          </p:cNvPr>
          <p:cNvGrpSpPr/>
          <p:nvPr/>
        </p:nvGrpSpPr>
        <p:grpSpPr>
          <a:xfrm>
            <a:off x="14510148" y="4741024"/>
            <a:ext cx="2616047" cy="805710"/>
            <a:chOff x="0" y="-47625"/>
            <a:chExt cx="3488063" cy="1074279"/>
          </a:xfrm>
        </p:grpSpPr>
        <p:sp>
          <p:nvSpPr>
            <p:cNvPr id="39" name="TextBox 36">
              <a:extLst>
                <a:ext uri="{FF2B5EF4-FFF2-40B4-BE49-F238E27FC236}">
                  <a16:creationId xmlns:a16="http://schemas.microsoft.com/office/drawing/2014/main" id="{D0802B9B-2091-7C4E-98E9-F54C2ABBC712}"/>
                </a:ext>
              </a:extLst>
            </p:cNvPr>
            <p:cNvSpPr txBox="1"/>
            <p:nvPr/>
          </p:nvSpPr>
          <p:spPr>
            <a:xfrm>
              <a:off x="0" y="564989"/>
              <a:ext cx="3488063" cy="461665"/>
            </a:xfrm>
            <a:prstGeom prst="rect">
              <a:avLst/>
            </a:prstGeom>
          </p:spPr>
          <p:txBody>
            <a:bodyPr lIns="0" tIns="0" rIns="0" bIns="0" rtlCol="0" anchor="t">
              <a:spAutoFit/>
            </a:bodyPr>
            <a:lstStyle/>
            <a:p>
              <a:pPr>
                <a:lnSpc>
                  <a:spcPts val="2660"/>
                </a:lnSpc>
              </a:pPr>
              <a:r>
                <a:rPr lang="en-US" sz="1900" spc="-19">
                  <a:latin typeface="Gadugi" panose="020B0502040204020203" pitchFamily="34" charset="0"/>
                  <a:ea typeface="Gadugi" panose="020B0502040204020203" pitchFamily="34" charset="0"/>
                </a:rPr>
                <a:t>Senior Principal</a:t>
              </a:r>
            </a:p>
          </p:txBody>
        </p:sp>
        <p:sp>
          <p:nvSpPr>
            <p:cNvPr id="40" name="TextBox 37">
              <a:extLst>
                <a:ext uri="{FF2B5EF4-FFF2-40B4-BE49-F238E27FC236}">
                  <a16:creationId xmlns:a16="http://schemas.microsoft.com/office/drawing/2014/main" id="{9E6D1E1A-084A-DC4A-BFDE-8CFB8FA1093B}"/>
                </a:ext>
              </a:extLst>
            </p:cNvPr>
            <p:cNvSpPr txBox="1"/>
            <p:nvPr/>
          </p:nvSpPr>
          <p:spPr>
            <a:xfrm>
              <a:off x="0" y="-47625"/>
              <a:ext cx="3488063" cy="495862"/>
            </a:xfrm>
            <a:prstGeom prst="rect">
              <a:avLst/>
            </a:prstGeom>
          </p:spPr>
          <p:txBody>
            <a:bodyPr lIns="0" tIns="0" rIns="0" bIns="0" rtlCol="0" anchor="t">
              <a:spAutoFit/>
            </a:bodyPr>
            <a:lstStyle/>
            <a:p>
              <a:pPr>
                <a:lnSpc>
                  <a:spcPts val="2940"/>
                </a:lnSpc>
              </a:pPr>
              <a:r>
                <a:rPr lang="en-US" sz="2100" spc="-21">
                  <a:latin typeface="Gadugi" panose="020B0502040204020203" pitchFamily="34" charset="0"/>
                  <a:ea typeface="Gadugi" panose="020B0502040204020203" pitchFamily="34" charset="0"/>
                </a:rPr>
                <a:t>MARCUS ROMPTON</a:t>
              </a:r>
            </a:p>
          </p:txBody>
        </p:sp>
      </p:grpSp>
      <p:grpSp>
        <p:nvGrpSpPr>
          <p:cNvPr id="41" name="Group 38">
            <a:extLst>
              <a:ext uri="{FF2B5EF4-FFF2-40B4-BE49-F238E27FC236}">
                <a16:creationId xmlns:a16="http://schemas.microsoft.com/office/drawing/2014/main" id="{55E22A59-4706-4449-B694-44F49D70A935}"/>
              </a:ext>
            </a:extLst>
          </p:cNvPr>
          <p:cNvGrpSpPr/>
          <p:nvPr/>
        </p:nvGrpSpPr>
        <p:grpSpPr>
          <a:xfrm>
            <a:off x="14510148" y="7692240"/>
            <a:ext cx="2616047" cy="774355"/>
            <a:chOff x="0" y="-47625"/>
            <a:chExt cx="3488063" cy="1032473"/>
          </a:xfrm>
        </p:grpSpPr>
        <p:sp>
          <p:nvSpPr>
            <p:cNvPr id="42" name="TextBox 39">
              <a:extLst>
                <a:ext uri="{FF2B5EF4-FFF2-40B4-BE49-F238E27FC236}">
                  <a16:creationId xmlns:a16="http://schemas.microsoft.com/office/drawing/2014/main" id="{2C76FB55-05BD-974B-A99C-56548D495BA7}"/>
                </a:ext>
              </a:extLst>
            </p:cNvPr>
            <p:cNvSpPr txBox="1"/>
            <p:nvPr/>
          </p:nvSpPr>
          <p:spPr>
            <a:xfrm>
              <a:off x="0" y="564989"/>
              <a:ext cx="3488063" cy="419859"/>
            </a:xfrm>
            <a:prstGeom prst="rect">
              <a:avLst/>
            </a:prstGeom>
          </p:spPr>
          <p:txBody>
            <a:bodyPr lIns="0" tIns="0" rIns="0" bIns="0" rtlCol="0" anchor="t">
              <a:spAutoFit/>
            </a:bodyPr>
            <a:lstStyle/>
            <a:p>
              <a:pPr>
                <a:lnSpc>
                  <a:spcPts val="2660"/>
                </a:lnSpc>
              </a:pPr>
              <a:r>
                <a:rPr lang="en-US" sz="1900" spc="-19">
                  <a:latin typeface="Gadugi" panose="020B0502040204020203" pitchFamily="34" charset="0"/>
                  <a:ea typeface="Gadugi" panose="020B0502040204020203" pitchFamily="34" charset="0"/>
                </a:rPr>
                <a:t>Data Analyst</a:t>
              </a:r>
            </a:p>
          </p:txBody>
        </p:sp>
        <p:sp>
          <p:nvSpPr>
            <p:cNvPr id="43" name="TextBox 40">
              <a:extLst>
                <a:ext uri="{FF2B5EF4-FFF2-40B4-BE49-F238E27FC236}">
                  <a16:creationId xmlns:a16="http://schemas.microsoft.com/office/drawing/2014/main" id="{0E80A1F1-9F40-0A43-B475-D1BA9D5FFF3C}"/>
                </a:ext>
              </a:extLst>
            </p:cNvPr>
            <p:cNvSpPr txBox="1"/>
            <p:nvPr/>
          </p:nvSpPr>
          <p:spPr>
            <a:xfrm>
              <a:off x="0" y="-47625"/>
              <a:ext cx="3488063" cy="451705"/>
            </a:xfrm>
            <a:prstGeom prst="rect">
              <a:avLst/>
            </a:prstGeom>
          </p:spPr>
          <p:txBody>
            <a:bodyPr lIns="0" tIns="0" rIns="0" bIns="0" rtlCol="0" anchor="t">
              <a:spAutoFit/>
            </a:bodyPr>
            <a:lstStyle/>
            <a:p>
              <a:pPr>
                <a:lnSpc>
                  <a:spcPts val="2940"/>
                </a:lnSpc>
              </a:pPr>
              <a:r>
                <a:rPr lang="en-US" sz="2100" spc="-21" dirty="0">
                  <a:latin typeface="Gadugi" panose="020B0502040204020203" pitchFamily="34" charset="0"/>
                  <a:ea typeface="Gadugi" panose="020B0502040204020203" pitchFamily="34" charset="0"/>
                </a:rPr>
                <a:t>MAUDY</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3">
            <a:extLst>
              <a:ext uri="{FF2B5EF4-FFF2-40B4-BE49-F238E27FC236}">
                <a16:creationId xmlns:a16="http://schemas.microsoft.com/office/drawing/2014/main" id="{C0B1C10D-58AF-4E4D-B658-25B41A4B7974}"/>
              </a:ext>
            </a:extLst>
          </p:cNvPr>
          <p:cNvSpPr txBox="1"/>
          <p:nvPr/>
        </p:nvSpPr>
        <p:spPr>
          <a:xfrm>
            <a:off x="7729646" y="4826585"/>
            <a:ext cx="3406491" cy="346249"/>
          </a:xfrm>
          <a:prstGeom prst="rect">
            <a:avLst/>
          </a:prstGeom>
        </p:spPr>
        <p:txBody>
          <a:bodyPr lIns="0" tIns="0" rIns="0" bIns="0" rtlCol="0" anchor="t">
            <a:spAutoFit/>
          </a:bodyPr>
          <a:lstStyle/>
          <a:p>
            <a:pPr>
              <a:lnSpc>
                <a:spcPts val="2660"/>
              </a:lnSpc>
            </a:pPr>
            <a:r>
              <a:rPr lang="en-US" sz="1900" spc="-19">
                <a:solidFill>
                  <a:srgbClr val="FFFFFF"/>
                </a:solidFill>
                <a:latin typeface="Gadugi" panose="020B0502040204020203" pitchFamily="34" charset="0"/>
                <a:ea typeface="Gadugi" panose="020B0502040204020203" pitchFamily="34" charset="0"/>
              </a:rPr>
              <a:t>Data Modelling</a:t>
            </a:r>
          </a:p>
        </p:txBody>
      </p:sp>
      <p:sp>
        <p:nvSpPr>
          <p:cNvPr id="40" name="TextBox 34">
            <a:extLst>
              <a:ext uri="{FF2B5EF4-FFF2-40B4-BE49-F238E27FC236}">
                <a16:creationId xmlns:a16="http://schemas.microsoft.com/office/drawing/2014/main" id="{357D210B-7AF1-A14E-A90D-66C5C2C832E9}"/>
              </a:ext>
            </a:extLst>
          </p:cNvPr>
          <p:cNvSpPr txBox="1"/>
          <p:nvPr/>
        </p:nvSpPr>
        <p:spPr>
          <a:xfrm>
            <a:off x="5856316" y="3214901"/>
            <a:ext cx="3406491" cy="346249"/>
          </a:xfrm>
          <a:prstGeom prst="rect">
            <a:avLst/>
          </a:prstGeom>
        </p:spPr>
        <p:txBody>
          <a:bodyPr lIns="0" tIns="0" rIns="0" bIns="0" rtlCol="0" anchor="t">
            <a:spAutoFit/>
          </a:bodyPr>
          <a:lstStyle/>
          <a:p>
            <a:pPr>
              <a:lnSpc>
                <a:spcPts val="2660"/>
              </a:lnSpc>
            </a:pPr>
            <a:r>
              <a:rPr lang="en-US" sz="1900" spc="-19">
                <a:solidFill>
                  <a:srgbClr val="FFFFFF"/>
                </a:solidFill>
                <a:latin typeface="Gadugi" panose="020B0502040204020203" pitchFamily="34" charset="0"/>
                <a:ea typeface="Gadugi" panose="020B0502040204020203" pitchFamily="34" charset="0"/>
              </a:rPr>
              <a:t>Data Cleaning</a:t>
            </a:r>
          </a:p>
        </p:txBody>
      </p:sp>
      <p:sp>
        <p:nvSpPr>
          <p:cNvPr id="41" name="TextBox 36">
            <a:extLst>
              <a:ext uri="{FF2B5EF4-FFF2-40B4-BE49-F238E27FC236}">
                <a16:creationId xmlns:a16="http://schemas.microsoft.com/office/drawing/2014/main" id="{2E091C17-286F-A645-9A9B-E330DDEF2991}"/>
              </a:ext>
            </a:extLst>
          </p:cNvPr>
          <p:cNvSpPr txBox="1"/>
          <p:nvPr/>
        </p:nvSpPr>
        <p:spPr>
          <a:xfrm>
            <a:off x="3982986" y="1603217"/>
            <a:ext cx="3486092" cy="346249"/>
          </a:xfrm>
          <a:prstGeom prst="rect">
            <a:avLst/>
          </a:prstGeom>
        </p:spPr>
        <p:txBody>
          <a:bodyPr lIns="0" tIns="0" rIns="0" bIns="0" rtlCol="0" anchor="t">
            <a:spAutoFit/>
          </a:bodyPr>
          <a:lstStyle/>
          <a:p>
            <a:pPr>
              <a:lnSpc>
                <a:spcPts val="2659"/>
              </a:lnSpc>
            </a:pPr>
            <a:r>
              <a:rPr lang="en-US" sz="1899" spc="-18" dirty="0">
                <a:solidFill>
                  <a:srgbClr val="FFFFFF"/>
                </a:solidFill>
                <a:latin typeface="Gadugi" panose="020B0502040204020203" pitchFamily="34" charset="0"/>
                <a:ea typeface="Gadugi" panose="020B0502040204020203" pitchFamily="34" charset="0"/>
              </a:rPr>
              <a:t>Data Understanding</a:t>
            </a:r>
          </a:p>
        </p:txBody>
      </p:sp>
      <p:sp>
        <p:nvSpPr>
          <p:cNvPr id="42" name="TextBox 37">
            <a:extLst>
              <a:ext uri="{FF2B5EF4-FFF2-40B4-BE49-F238E27FC236}">
                <a16:creationId xmlns:a16="http://schemas.microsoft.com/office/drawing/2014/main" id="{825E7020-8435-AE4A-8B33-54A77182C904}"/>
              </a:ext>
            </a:extLst>
          </p:cNvPr>
          <p:cNvSpPr txBox="1"/>
          <p:nvPr/>
        </p:nvSpPr>
        <p:spPr>
          <a:xfrm>
            <a:off x="9620994" y="6533519"/>
            <a:ext cx="3414381" cy="346249"/>
          </a:xfrm>
          <a:prstGeom prst="rect">
            <a:avLst/>
          </a:prstGeom>
        </p:spPr>
        <p:txBody>
          <a:bodyPr lIns="0" tIns="0" rIns="0" bIns="0" rtlCol="0" anchor="t">
            <a:spAutoFit/>
          </a:bodyPr>
          <a:lstStyle/>
          <a:p>
            <a:pPr>
              <a:lnSpc>
                <a:spcPts val="2660"/>
              </a:lnSpc>
            </a:pPr>
            <a:r>
              <a:rPr lang="en-US" sz="1900" spc="-19">
                <a:solidFill>
                  <a:srgbClr val="FFFFFF"/>
                </a:solidFill>
                <a:latin typeface="Gadugi" panose="020B0502040204020203" pitchFamily="34" charset="0"/>
                <a:ea typeface="Gadugi" panose="020B0502040204020203" pitchFamily="34" charset="0"/>
              </a:rPr>
              <a:t>Data Analysis</a:t>
            </a:r>
          </a:p>
        </p:txBody>
      </p:sp>
      <p:sp>
        <p:nvSpPr>
          <p:cNvPr id="43" name="TextBox 38">
            <a:extLst>
              <a:ext uri="{FF2B5EF4-FFF2-40B4-BE49-F238E27FC236}">
                <a16:creationId xmlns:a16="http://schemas.microsoft.com/office/drawing/2014/main" id="{0357A0DE-A1A6-1A4F-8AF3-CC397858D19A}"/>
              </a:ext>
            </a:extLst>
          </p:cNvPr>
          <p:cNvSpPr txBox="1"/>
          <p:nvPr/>
        </p:nvSpPr>
        <p:spPr>
          <a:xfrm>
            <a:off x="11512342" y="8194123"/>
            <a:ext cx="3406491" cy="346249"/>
          </a:xfrm>
          <a:prstGeom prst="rect">
            <a:avLst/>
          </a:prstGeom>
        </p:spPr>
        <p:txBody>
          <a:bodyPr lIns="0" tIns="0" rIns="0" bIns="0" rtlCol="0" anchor="t">
            <a:spAutoFit/>
          </a:bodyPr>
          <a:lstStyle/>
          <a:p>
            <a:pPr>
              <a:lnSpc>
                <a:spcPts val="2660"/>
              </a:lnSpc>
            </a:pPr>
            <a:r>
              <a:rPr lang="en-US" sz="1900" spc="-19">
                <a:solidFill>
                  <a:srgbClr val="FFFFFF"/>
                </a:solidFill>
                <a:latin typeface="Gadugi" panose="020B0502040204020203" pitchFamily="34" charset="0"/>
                <a:ea typeface="Gadugi" panose="020B0502040204020203" pitchFamily="34" charset="0"/>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2">
            <a:extLst>
              <a:ext uri="{FF2B5EF4-FFF2-40B4-BE49-F238E27FC236}">
                <a16:creationId xmlns:a16="http://schemas.microsoft.com/office/drawing/2014/main" id="{B4729F3F-326A-7643-8F72-956B120F1B03}"/>
              </a:ext>
            </a:extLst>
          </p:cNvPr>
          <p:cNvSpPr txBox="1"/>
          <p:nvPr/>
        </p:nvSpPr>
        <p:spPr>
          <a:xfrm>
            <a:off x="1796907" y="5081036"/>
            <a:ext cx="3632723" cy="872034"/>
          </a:xfrm>
          <a:prstGeom prst="rect">
            <a:avLst/>
          </a:prstGeom>
        </p:spPr>
        <p:txBody>
          <a:bodyPr lIns="0" tIns="0" rIns="0" bIns="0" rtlCol="0" anchor="t">
            <a:spAutoFit/>
          </a:bodyPr>
          <a:lstStyle/>
          <a:p>
            <a:pPr algn="ctr">
              <a:lnSpc>
                <a:spcPts val="3359"/>
              </a:lnSpc>
            </a:pPr>
            <a:r>
              <a:rPr lang="en-US" sz="2400" spc="-24" dirty="0">
                <a:latin typeface="Gadugi" panose="020B0502040204020203" pitchFamily="34" charset="0"/>
                <a:ea typeface="Gadugi" panose="020B0502040204020203" pitchFamily="34" charset="0"/>
              </a:rPr>
              <a:t>UNIQUE</a:t>
            </a:r>
          </a:p>
          <a:p>
            <a:pPr algn="ctr">
              <a:lnSpc>
                <a:spcPts val="3359"/>
              </a:lnSpc>
            </a:pPr>
            <a:r>
              <a:rPr lang="en-US" sz="2400" spc="-24" dirty="0">
                <a:latin typeface="Gadugi" panose="020B0502040204020203" pitchFamily="34" charset="0"/>
                <a:ea typeface="Gadugi" panose="020B0502040204020203" pitchFamily="34" charset="0"/>
              </a:rPr>
              <a:t>CATEGORIES</a:t>
            </a:r>
          </a:p>
        </p:txBody>
      </p:sp>
      <p:sp>
        <p:nvSpPr>
          <p:cNvPr id="15" name="TextBox 13">
            <a:extLst>
              <a:ext uri="{FF2B5EF4-FFF2-40B4-BE49-F238E27FC236}">
                <a16:creationId xmlns:a16="http://schemas.microsoft.com/office/drawing/2014/main" id="{E04F1F0A-F6BD-1A4F-B6A6-0273FFCBB8A4}"/>
              </a:ext>
            </a:extLst>
          </p:cNvPr>
          <p:cNvSpPr txBox="1"/>
          <p:nvPr/>
        </p:nvSpPr>
        <p:spPr>
          <a:xfrm>
            <a:off x="1796907" y="3229537"/>
            <a:ext cx="3632723" cy="1295226"/>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16</a:t>
            </a:r>
          </a:p>
        </p:txBody>
      </p:sp>
      <p:sp>
        <p:nvSpPr>
          <p:cNvPr id="16" name="TextBox 14">
            <a:extLst>
              <a:ext uri="{FF2B5EF4-FFF2-40B4-BE49-F238E27FC236}">
                <a16:creationId xmlns:a16="http://schemas.microsoft.com/office/drawing/2014/main" id="{CFD8BF99-892A-B642-9E44-F70DFEBC222A}"/>
              </a:ext>
            </a:extLst>
          </p:cNvPr>
          <p:cNvSpPr txBox="1"/>
          <p:nvPr/>
        </p:nvSpPr>
        <p:spPr>
          <a:xfrm>
            <a:off x="6825447" y="5081036"/>
            <a:ext cx="3884010" cy="872034"/>
          </a:xfrm>
          <a:prstGeom prst="rect">
            <a:avLst/>
          </a:prstGeom>
        </p:spPr>
        <p:txBody>
          <a:bodyPr lIns="0" tIns="0" rIns="0" bIns="0" rtlCol="0" anchor="t">
            <a:spAutoFit/>
          </a:bodyPr>
          <a:lstStyle/>
          <a:p>
            <a:pPr algn="ctr">
              <a:lnSpc>
                <a:spcPts val="3359"/>
              </a:lnSpc>
            </a:pPr>
            <a:r>
              <a:rPr lang="en-US" sz="2400" spc="-24">
                <a:latin typeface="Gadugi" panose="020B0502040204020203" pitchFamily="34" charset="0"/>
                <a:ea typeface="Gadugi" panose="020B0502040204020203" pitchFamily="34" charset="0"/>
              </a:rPr>
              <a:t>REACTIONS TO "ANIMAL" POSTS</a:t>
            </a:r>
          </a:p>
        </p:txBody>
      </p:sp>
      <p:sp>
        <p:nvSpPr>
          <p:cNvPr id="17" name="TextBox 16">
            <a:extLst>
              <a:ext uri="{FF2B5EF4-FFF2-40B4-BE49-F238E27FC236}">
                <a16:creationId xmlns:a16="http://schemas.microsoft.com/office/drawing/2014/main" id="{20E61CC7-944D-B24F-B227-984CB4131F67}"/>
              </a:ext>
            </a:extLst>
          </p:cNvPr>
          <p:cNvSpPr txBox="1"/>
          <p:nvPr/>
        </p:nvSpPr>
        <p:spPr>
          <a:xfrm>
            <a:off x="6260052" y="3229537"/>
            <a:ext cx="4669281" cy="1295226"/>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1897</a:t>
            </a:r>
          </a:p>
        </p:txBody>
      </p:sp>
      <p:sp>
        <p:nvSpPr>
          <p:cNvPr id="18" name="TextBox 17">
            <a:extLst>
              <a:ext uri="{FF2B5EF4-FFF2-40B4-BE49-F238E27FC236}">
                <a16:creationId xmlns:a16="http://schemas.microsoft.com/office/drawing/2014/main" id="{C8DC88F5-F463-D941-93F3-BF91EA31790B}"/>
              </a:ext>
            </a:extLst>
          </p:cNvPr>
          <p:cNvSpPr txBox="1"/>
          <p:nvPr/>
        </p:nvSpPr>
        <p:spPr>
          <a:xfrm>
            <a:off x="12355796" y="5081036"/>
            <a:ext cx="3884010" cy="872034"/>
          </a:xfrm>
          <a:prstGeom prst="rect">
            <a:avLst/>
          </a:prstGeom>
        </p:spPr>
        <p:txBody>
          <a:bodyPr lIns="0" tIns="0" rIns="0" bIns="0" rtlCol="0" anchor="t">
            <a:spAutoFit/>
          </a:bodyPr>
          <a:lstStyle/>
          <a:p>
            <a:pPr algn="ctr">
              <a:lnSpc>
                <a:spcPts val="3359"/>
              </a:lnSpc>
            </a:pPr>
            <a:r>
              <a:rPr lang="en-US" sz="2400" spc="-24">
                <a:latin typeface="Gadugi" panose="020B0502040204020203" pitchFamily="34" charset="0"/>
                <a:ea typeface="Gadugi" panose="020B0502040204020203" pitchFamily="34" charset="0"/>
              </a:rPr>
              <a:t>MONTH WITH </a:t>
            </a:r>
          </a:p>
          <a:p>
            <a:pPr algn="ctr">
              <a:lnSpc>
                <a:spcPts val="3359"/>
              </a:lnSpc>
            </a:pPr>
            <a:r>
              <a:rPr lang="en-US" sz="2400" spc="-24">
                <a:latin typeface="Gadugi" panose="020B0502040204020203" pitchFamily="34" charset="0"/>
                <a:ea typeface="Gadugi" panose="020B0502040204020203" pitchFamily="34" charset="0"/>
              </a:rPr>
              <a:t>MOST POSTS</a:t>
            </a:r>
          </a:p>
        </p:txBody>
      </p:sp>
      <p:sp>
        <p:nvSpPr>
          <p:cNvPr id="19" name="TextBox 19">
            <a:extLst>
              <a:ext uri="{FF2B5EF4-FFF2-40B4-BE49-F238E27FC236}">
                <a16:creationId xmlns:a16="http://schemas.microsoft.com/office/drawing/2014/main" id="{57DBADCA-0EA9-104F-8004-CDF4C29D839E}"/>
              </a:ext>
            </a:extLst>
          </p:cNvPr>
          <p:cNvSpPr txBox="1"/>
          <p:nvPr/>
        </p:nvSpPr>
        <p:spPr>
          <a:xfrm>
            <a:off x="11821811" y="3238500"/>
            <a:ext cx="4669281" cy="1226820"/>
          </a:xfrm>
          <a:prstGeom prst="rect">
            <a:avLst/>
          </a:prstGeom>
        </p:spPr>
        <p:txBody>
          <a:bodyPr lIns="0" tIns="0" rIns="0" bIns="0" rtlCol="0" anchor="t">
            <a:spAutoFit/>
          </a:bodyPr>
          <a:lstStyle/>
          <a:p>
            <a:pPr algn="ctr">
              <a:lnSpc>
                <a:spcPts val="10080"/>
              </a:lnSpc>
            </a:pPr>
            <a:r>
              <a:rPr lang="en-US" sz="7200" spc="-72" dirty="0">
                <a:latin typeface="Gadugi" panose="020B0502040204020203" pitchFamily="34" charset="0"/>
                <a:ea typeface="Gadugi" panose="020B0502040204020203" pitchFamily="34" charset="0"/>
              </a:rPr>
              <a:t>JANUARY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9" name="Picture 28">
            <a:extLst>
              <a:ext uri="{FF2B5EF4-FFF2-40B4-BE49-F238E27FC236}">
                <a16:creationId xmlns:a16="http://schemas.microsoft.com/office/drawing/2014/main" id="{9A9A01CE-5022-5245-8789-279F157DF8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4982" y="2316329"/>
            <a:ext cx="12375500" cy="73696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9" name="Picture 28">
            <a:extLst>
              <a:ext uri="{FF2B5EF4-FFF2-40B4-BE49-F238E27FC236}">
                <a16:creationId xmlns:a16="http://schemas.microsoft.com/office/drawing/2014/main" id="{36E2D866-FD21-8546-B5A3-023FFD081C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48684" y="942778"/>
            <a:ext cx="9462246" cy="8381353"/>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1797</Words>
  <Application>Microsoft Macintosh PowerPoint</Application>
  <PresentationFormat>Custom</PresentationFormat>
  <Paragraphs>153</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Graphik Regular</vt:lpstr>
      <vt:lpstr>Gadugi</vt:lpstr>
      <vt:lpstr>Menlo</vt:lpstr>
      <vt:lpstr>Calibri</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Microsoft Office User</cp:lastModifiedBy>
  <cp:revision>9</cp:revision>
  <dcterms:created xsi:type="dcterms:W3CDTF">2006-08-16T00:00:00Z</dcterms:created>
  <dcterms:modified xsi:type="dcterms:W3CDTF">2024-03-05T09:29:13Z</dcterms:modified>
  <dc:identifier>DAEhDyfaYKE</dc:identifier>
</cp:coreProperties>
</file>